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51"/>
  </p:notesMasterIdLst>
  <p:sldIdLst>
    <p:sldId id="353" r:id="rId2"/>
    <p:sldId id="349" r:id="rId3"/>
    <p:sldId id="258" r:id="rId4"/>
    <p:sldId id="330" r:id="rId5"/>
    <p:sldId id="259" r:id="rId6"/>
    <p:sldId id="260" r:id="rId7"/>
    <p:sldId id="261" r:id="rId8"/>
    <p:sldId id="264" r:id="rId9"/>
    <p:sldId id="271" r:id="rId10"/>
    <p:sldId id="265" r:id="rId11"/>
    <p:sldId id="278" r:id="rId12"/>
    <p:sldId id="279" r:id="rId13"/>
    <p:sldId id="272" r:id="rId14"/>
    <p:sldId id="266" r:id="rId15"/>
    <p:sldId id="273" r:id="rId16"/>
    <p:sldId id="321" r:id="rId17"/>
    <p:sldId id="320" r:id="rId18"/>
    <p:sldId id="270" r:id="rId19"/>
    <p:sldId id="274" r:id="rId20"/>
    <p:sldId id="275" r:id="rId21"/>
    <p:sldId id="283" r:id="rId22"/>
    <p:sldId id="350" r:id="rId23"/>
    <p:sldId id="351" r:id="rId24"/>
    <p:sldId id="281" r:id="rId25"/>
    <p:sldId id="282" r:id="rId26"/>
    <p:sldId id="284" r:id="rId27"/>
    <p:sldId id="286" r:id="rId28"/>
    <p:sldId id="287" r:id="rId29"/>
    <p:sldId id="288" r:id="rId30"/>
    <p:sldId id="289" r:id="rId31"/>
    <p:sldId id="290" r:id="rId32"/>
    <p:sldId id="322" r:id="rId33"/>
    <p:sldId id="291" r:id="rId34"/>
    <p:sldId id="293" r:id="rId35"/>
    <p:sldId id="333" r:id="rId36"/>
    <p:sldId id="304" r:id="rId37"/>
    <p:sldId id="316" r:id="rId38"/>
    <p:sldId id="335" r:id="rId39"/>
    <p:sldId id="337" r:id="rId40"/>
    <p:sldId id="338" r:id="rId41"/>
    <p:sldId id="334" r:id="rId42"/>
    <p:sldId id="295" r:id="rId43"/>
    <p:sldId id="297" r:id="rId44"/>
    <p:sldId id="355" r:id="rId45"/>
    <p:sldId id="354" r:id="rId46"/>
    <p:sldId id="356" r:id="rId47"/>
    <p:sldId id="357" r:id="rId48"/>
    <p:sldId id="302" r:id="rId49"/>
    <p:sldId id="359" r:id="rId50"/>
  </p:sldIdLst>
  <p:sldSz cx="9144000" cy="6858000" type="screen4x3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DFDA00"/>
    <a:srgbClr val="FFFF00"/>
    <a:srgbClr val="FF33CC"/>
    <a:srgbClr val="0066FF"/>
    <a:srgbClr val="FFCC00"/>
    <a:srgbClr val="FF6600"/>
    <a:srgbClr val="FFCC99"/>
    <a:srgbClr val="0066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7959" autoAdjust="0"/>
  </p:normalViewPr>
  <p:slideViewPr>
    <p:cSldViewPr snapToGrid="0">
      <p:cViewPr varScale="1">
        <p:scale>
          <a:sx n="112" d="100"/>
          <a:sy n="112" d="100"/>
        </p:scale>
        <p:origin x="117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73AE-FECB-4D63-8B9A-62D44AF7BA53}" type="datetimeFigureOut">
              <a:rPr lang="it-IT" smtClean="0"/>
              <a:pPr/>
              <a:t>10/03/21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3C26E-7179-4921-9D55-2F591E694EB1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10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814C4-B49C-4885-B944-CD82E48BF744}" type="slidenum">
              <a:rPr lang="en-US"/>
              <a:pPr/>
              <a:t>36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43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3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11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31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09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0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342F-7A02-CA4E-8717-A10A66AEC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5E38B-8FE0-9346-BAB5-719A8D5E0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F091-E7B5-5040-ACEF-D81AAF92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9521-8E0F-2C4C-B16E-151B4FB7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FD4B-62BF-9B4A-8B83-A2E5EB86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EBD2-A3A1-CF4C-A9A5-B4193776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5463D-7F81-BE44-8390-2E23BD70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A217-3796-3F47-A3CE-F90DC07B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127C-1476-AF4D-A1A6-DB5CFBA5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79D7-2321-EC42-86E6-E6F802D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40C61-D9BB-C844-8214-8127CF6A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A702F-7E8D-9F49-B517-0554108C7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87D2-91C7-2F42-9F54-4D592A35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0E69-4749-F649-8BB7-805F79C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1F2E-5BFF-174F-870D-0CA25EE3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57CF-9BA7-AF4E-AEDF-CE058C1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BD5-B626-184D-B4A5-CB8D6156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3728-7F71-994C-9C27-2D4F8F99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1284-B3E4-E94A-BC6A-879C6CDE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D414-8471-1847-AFCB-1F334548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FE4B-62CC-8B45-BB3F-B970909B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EE0E-EBF1-B342-98F2-4CC878F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7BAA-5149-5549-A95D-46FE86A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58D7-2619-CF49-805E-8ADCBA59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3659F-17DF-9047-8855-8FF6D7DD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AE77-08B3-BE47-A3A3-EE82C07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7A30-F98F-B641-92AC-2E264C790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E7F2-FD3C-1B4B-BB3E-8261DA08E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ACE6E-6AD4-1245-B3A7-EF67ED1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8D64-5D2D-4342-A5BA-45945A36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1028-6293-C74E-9B6C-0C2DCD64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BA2-C2E7-5D4B-81AB-43FE32BD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4CCB6-532E-0949-9D36-E7FE339E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DBD80-8910-444B-B940-74061809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4B15A-37AA-1343-BFE1-0CBC965E3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C5D5E-9A47-2A40-8D04-DEBE3554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18B01-5399-3C46-A21E-B29751AB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C72-09BD-0547-9A2D-560E866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AB011-B892-5645-A4A2-E5F7994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9AEF-5037-FD4C-A463-9F4D0D24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B4DD4-EED0-C142-A4B4-45B37D53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9A7B4-690E-1444-9031-552C35D5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34912-2103-AD4D-BED1-A88DB38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5AB84-64A3-AE4B-B7BC-4AE3A61E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EF059-95DD-9541-8D59-9F4D4CF3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55E72-DAF4-174F-88F6-A92CE67D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7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C5F7-047E-DA45-B15C-604FE944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55FF-0E3C-974B-9EFA-C0612345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8EE8-18A4-9F45-85EE-BB0E4FE2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D5763-DFA0-0A4F-84A2-7C8DF51F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52E2D-545B-6649-9A80-26E3E6C4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2184C-ED8A-BB40-8017-815F65BE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28D9-E7F4-3644-BA64-47FB2573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6E139-21CB-FF44-BC9A-01E65D907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193BA-39A9-E542-B6C3-046FCF3F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8211A-61DF-F241-93A9-3D32CAAF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4C18-90EA-BE41-A426-229716F9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2CA5-E431-8C4A-BBC4-D6BF3AEE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2B376-EAA8-464B-AA66-6B0209A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A9E4-DFD7-954B-93D2-12BACB5A7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D83C-0755-E042-9053-5117B863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9996-D896-1C41-A07B-F9A899E65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8592-5E69-2641-AE1A-2794BDBB6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bulletins/2017/04/considerations-for-rna-seq-read-length-and-coverage-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oldpimentel.wordpress.com/2014/05/08/what-the-fpkm-a-review-rna-seq-expression-uni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ugo/Bioinfo_mini_course_2021/tree/main/practical/lesson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7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4212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867638" y="637762"/>
            <a:ext cx="7416372" cy="3320285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7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Lesson 1: Introduction to transcriptomics</a:t>
            </a:r>
            <a:endParaRPr kumimoji="0" lang="en-US" sz="7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4516" name="Rectangle 7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9143992" cy="269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6661" y="4805701"/>
            <a:ext cx="7417341" cy="14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/>
              <a:t>Matteo </a:t>
            </a:r>
            <a:r>
              <a:rPr lang="en-US" sz="1600" dirty="0" err="1"/>
              <a:t>Dugo</a:t>
            </a:r>
            <a:r>
              <a:rPr lang="en-US" sz="1600" dirty="0"/>
              <a:t>, PhD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IRCCS </a:t>
            </a:r>
            <a:r>
              <a:rPr lang="en-US" sz="1600" dirty="0" err="1"/>
              <a:t>Ospedale</a:t>
            </a:r>
            <a:r>
              <a:rPr lang="en-US" sz="1600" dirty="0"/>
              <a:t> San Raffaele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Department of Medical Oncology – Breast Cancer Unit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Clinical translational and immunotherapy research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6C6B1B-CD5E-6F4E-818F-96E26D6E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4F225-501B-D549-B2CB-FC0924B0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6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Preprocessing of microarray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2000" y="881093"/>
            <a:ext cx="828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Pre-processing typically constitutes the initial (and possibly most important) step in the analysis of data from any microarray experiment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• Consists of: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Quality Assessment 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Background correction, normalization, summarization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• These are interlinked steps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60207" y="3788696"/>
            <a:ext cx="8423587" cy="1883114"/>
            <a:chOff x="244544" y="3455321"/>
            <a:chExt cx="8423587" cy="1883114"/>
          </a:xfrm>
        </p:grpSpPr>
        <p:sp>
          <p:nvSpPr>
            <p:cNvPr id="4" name="Pentagon 3"/>
            <p:cNvSpPr/>
            <p:nvPr/>
          </p:nvSpPr>
          <p:spPr>
            <a:xfrm>
              <a:off x="282390" y="4263954"/>
              <a:ext cx="95586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4544" y="4547149"/>
              <a:ext cx="10558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Raw data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Pentagon 5"/>
            <p:cNvSpPr/>
            <p:nvPr/>
          </p:nvSpPr>
          <p:spPr>
            <a:xfrm>
              <a:off x="1376571" y="4263954"/>
              <a:ext cx="90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9507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Quality control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>
            <a:xfrm>
              <a:off x="2433290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150" y="4462511"/>
              <a:ext cx="1363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Bkg correction, normalization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6063276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5529" y="4462511"/>
              <a:ext cx="11474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Filtering and collapse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7408131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82992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Processed data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9524" y="3455321"/>
              <a:ext cx="1237130" cy="430887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Outliers removal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30" name="Shape 29"/>
            <p:cNvCxnSpPr>
              <a:stCxn id="19" idx="2"/>
              <a:endCxn id="4" idx="2"/>
            </p:cNvCxnSpPr>
            <p:nvPr/>
          </p:nvCxnSpPr>
          <p:spPr>
            <a:xfrm rot="5400000">
              <a:off x="2919587" y="2653687"/>
              <a:ext cx="72000" cy="4804534"/>
            </a:xfrm>
            <a:prstGeom prst="bentConnector3">
              <a:avLst>
                <a:gd name="adj1" fmla="val 417500"/>
              </a:avLst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4" idx="0"/>
              <a:endCxn id="28" idx="1"/>
            </p:cNvCxnSpPr>
            <p:nvPr/>
          </p:nvCxnSpPr>
          <p:spPr>
            <a:xfrm rot="5400000" flipH="1" flipV="1">
              <a:off x="479828" y="3744258"/>
              <a:ext cx="593189" cy="44620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iamond 18"/>
            <p:cNvSpPr/>
            <p:nvPr/>
          </p:nvSpPr>
          <p:spPr>
            <a:xfrm>
              <a:off x="4907854" y="4335954"/>
              <a:ext cx="900000" cy="684000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5854" y="4547149"/>
              <a:ext cx="86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Outliers?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35" name="Straight Arrow Connector 34"/>
            <p:cNvCxnSpPr>
              <a:stCxn id="28" idx="2"/>
              <a:endCxn id="6" idx="0"/>
            </p:cNvCxnSpPr>
            <p:nvPr/>
          </p:nvCxnSpPr>
          <p:spPr>
            <a:xfrm>
              <a:off x="1618089" y="3886208"/>
              <a:ext cx="1482" cy="377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Pentagon 38"/>
            <p:cNvSpPr/>
            <p:nvPr/>
          </p:nvSpPr>
          <p:spPr>
            <a:xfrm>
              <a:off x="3872121" y="4263954"/>
              <a:ext cx="90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85057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Quality control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5375" y="507682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Yes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4525" y="4648200"/>
              <a:ext cx="438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No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DA7EFC-2303-4D42-B23A-89FDF0AE3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C1E27EA-0712-1B4A-A1FB-196DADF0D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219200"/>
            <a:ext cx="828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Variability in gene expression can be either: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Biological - variations that we are interested in (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Signal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Treatment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Tumor subtypes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 tissue types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Technical - variations that we are not interested in (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Noise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RNA-quality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Hybridization efficiency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Sequencing lane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Operators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Individual  heterogeneity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Normalization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is a term used to describe a collection of methods which try to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eliminate the unwanted variations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between sample expression values while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retaining the variation that we are interested in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Preprocessing - Normalization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80200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F0057F-6743-8C49-9469-4DB4396C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17390-5804-414C-ACFA-77A0EDEF8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Biological vs technical variability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b="6954"/>
          <a:stretch>
            <a:fillRect/>
          </a:stretch>
        </p:blipFill>
        <p:spPr bwMode="auto">
          <a:xfrm>
            <a:off x="4714596" y="2358503"/>
            <a:ext cx="3600000" cy="334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 b="8276"/>
          <a:stretch>
            <a:fillRect/>
          </a:stretch>
        </p:blipFill>
        <p:spPr bwMode="auto">
          <a:xfrm>
            <a:off x="707372" y="2358503"/>
            <a:ext cx="3600000" cy="330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6" name="Picture 2" descr="Risultati immagini per like faceboo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869" y="1437257"/>
            <a:ext cx="1055006" cy="903398"/>
          </a:xfrm>
          <a:prstGeom prst="rect">
            <a:avLst/>
          </a:prstGeom>
          <a:noFill/>
        </p:spPr>
      </p:pic>
      <p:pic>
        <p:nvPicPr>
          <p:cNvPr id="10" name="Picture 2" descr="Risultati immagini per like faceboo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5987093" y="1437257"/>
            <a:ext cx="1055006" cy="903398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44DD6-20CD-C840-8DA8-8FE814D0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507E2-2C16-F74B-867E-AA175874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838200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 normalization algorithm according to the technology and vendor (Agilent microarrays, Affymetrix microarrays, RNA-Seq)</a:t>
            </a:r>
          </a:p>
          <a:p>
            <a:pPr marL="0" lvl="1" indent="-342900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lvl="1" indent="-342900"/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ASSUMPTIONS</a:t>
            </a:r>
          </a:p>
          <a:p>
            <a:pPr marL="457200" lvl="2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Most genes are not differentially expressed</a:t>
            </a:r>
          </a:p>
          <a:p>
            <a:pPr marL="457200" lvl="2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Similar number of up- and down-regulated genes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 t="7708"/>
          <a:stretch>
            <a:fillRect/>
          </a:stretch>
        </p:blipFill>
        <p:spPr bwMode="auto">
          <a:xfrm>
            <a:off x="609600" y="3343275"/>
            <a:ext cx="3600000" cy="237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 cstate="print"/>
          <a:srcRect t="7615"/>
          <a:stretch>
            <a:fillRect/>
          </a:stretch>
        </p:blipFill>
        <p:spPr bwMode="auto">
          <a:xfrm>
            <a:off x="4648200" y="3340894"/>
            <a:ext cx="3600000" cy="237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Preprocessing - Normalization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057" y="300445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Raw data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7428" y="300445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Normalized data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03541-3268-6F4F-B2AE-E9343B976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09F68-2B2A-584F-9555-051668023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Annotation &amp;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000" y="3509391"/>
            <a:ext cx="828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FILTERING</a:t>
            </a:r>
          </a:p>
          <a:p>
            <a:r>
              <a:rPr lang="it-IT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removal of uninformative probe sets to reduce noise.</a:t>
            </a: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Filtering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MUST BE UNSUPERVISED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 criteria: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unannotated probe sets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low variance across samples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low expression across samples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61993" t="82923" r="17434" b="5335"/>
          <a:stretch>
            <a:fillRect/>
          </a:stretch>
        </p:blipFill>
        <p:spPr bwMode="auto">
          <a:xfrm>
            <a:off x="1275071" y="1791970"/>
            <a:ext cx="6593858" cy="133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0226" y="4345746"/>
            <a:ext cx="3319277" cy="23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32000" y="1028700"/>
            <a:ext cx="82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ANNOTATION</a:t>
            </a:r>
          </a:p>
          <a:p>
            <a:r>
              <a:rPr lang="it-IT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associate probe sets to genes for downstream interpretation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43EB-BFE0-AA43-B206-496B830FE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C543F-A7DE-6B45-8359-AFBE8BA16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0600"/>
            <a:ext cx="828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Total RNA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gene and transcript abundance for coding and noncoding RNA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mRNA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gene and transcript abundance for the coding transcriptome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RNA exome capture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abundance for the RNA exome using sequence-specific capture of RNA coding regions. 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FFPE or low sample input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Ultra-Low-Input and Single Cell RNA-Seq</a:t>
            </a:r>
          </a:p>
          <a:p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Small RNA sequencing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an ensemble of techniques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04963" y="5372100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choice depends on the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GOAL OF THE PROJECT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617161-8E9E-8643-8453-B29131DE7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2D975-24BD-3D49-9929-615201E1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0600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Discovery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Isoforms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Splice junctions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Fusion genes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 expression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 level expression changes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Relative isoform abundance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Splicing patterns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Variant calling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Expression of mutated genes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Allele-specific expression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Neo-epitope identification</a:t>
            </a:r>
          </a:p>
          <a:p>
            <a:pPr lvl="1"/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Application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948026-1CA9-3D40-BC0C-5260EA145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F868C4-553A-1D40-9E8D-47454FDF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platforms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338615" y="2234264"/>
            <a:ext cx="6466770" cy="2790825"/>
            <a:chOff x="1003239" y="1047750"/>
            <a:chExt cx="6466770" cy="2790825"/>
          </a:xfrm>
        </p:grpSpPr>
        <p:sp>
          <p:nvSpPr>
            <p:cNvPr id="8" name="TextBox 7"/>
            <p:cNvSpPr txBox="1"/>
            <p:nvPr/>
          </p:nvSpPr>
          <p:spPr>
            <a:xfrm>
              <a:off x="1280289" y="1047750"/>
              <a:ext cx="1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Thermo Fisher</a:t>
              </a:r>
            </a:p>
          </p:txBody>
        </p:sp>
        <p:pic>
          <p:nvPicPr>
            <p:cNvPr id="79874" name="Picture 2" descr="Risultati immagini per Ion S5 XL"/>
            <p:cNvPicPr>
              <a:picLocks noChangeAspect="1" noChangeArrowheads="1"/>
            </p:cNvPicPr>
            <p:nvPr/>
          </p:nvPicPr>
          <p:blipFill>
            <a:blip r:embed="rId2" cstate="print"/>
            <a:srcRect l="13646" t="18975" r="15071" b="17481"/>
            <a:stretch>
              <a:fillRect/>
            </a:stretch>
          </p:blipFill>
          <p:spPr bwMode="auto">
            <a:xfrm>
              <a:off x="1003239" y="1701303"/>
              <a:ext cx="2340036" cy="2085975"/>
            </a:xfrm>
            <a:prstGeom prst="rect">
              <a:avLst/>
            </a:prstGeom>
            <a:noFill/>
          </p:spPr>
        </p:pic>
        <p:pic>
          <p:nvPicPr>
            <p:cNvPr id="79876" name="Picture 4" descr="Risultati immagini per Illumina NextSeq 5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0" y="1577216"/>
              <a:ext cx="2612259" cy="2261359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374427" y="1047750"/>
              <a:ext cx="1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Illumina</a:t>
              </a: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2FC1EC-99B5-804F-AE37-C0A28B42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7399F3-0B7D-DF4A-A2E1-233B3A8A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3402bioinformaticsgroup.com/wp-content/uploads/2016/07/NG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5900" y="1057274"/>
            <a:ext cx="6840000" cy="524013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principle of Illumina sequencing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Risultati immagini per flowcell nextseq 5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409" y="2693093"/>
            <a:ext cx="1184494" cy="19685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8287" y="2228850"/>
            <a:ext cx="13287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Flowcell with four lanes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ED558-91C8-A945-9ED8-862EB9788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6D4BF2-F810-104E-A28C-792C2F6F4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t="32861" r="58867" b="46742"/>
          <a:stretch>
            <a:fillRect/>
          </a:stretch>
        </p:blipFill>
        <p:spPr bwMode="auto">
          <a:xfrm>
            <a:off x="433387" y="1485900"/>
            <a:ext cx="2143125" cy="685800"/>
          </a:xfrm>
          <a:prstGeom prst="rect">
            <a:avLst/>
          </a:prstGeom>
          <a:noFill/>
        </p:spPr>
      </p:pic>
      <p:pic>
        <p:nvPicPr>
          <p:cNvPr id="33794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t="26912" r="59415" b="36261"/>
          <a:stretch>
            <a:fillRect/>
          </a:stretch>
        </p:blipFill>
        <p:spPr bwMode="auto">
          <a:xfrm>
            <a:off x="3152775" y="1285875"/>
            <a:ext cx="2114550" cy="1238250"/>
          </a:xfrm>
          <a:prstGeom prst="rect">
            <a:avLst/>
          </a:prstGeom>
          <a:noFill/>
        </p:spPr>
      </p:pic>
      <p:pic>
        <p:nvPicPr>
          <p:cNvPr id="11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l="47898" t="26912" b="36261"/>
          <a:stretch>
            <a:fillRect/>
          </a:stretch>
        </p:blipFill>
        <p:spPr bwMode="auto">
          <a:xfrm>
            <a:off x="5838825" y="1323975"/>
            <a:ext cx="2714625" cy="1238250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single-end vs paired-end reads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6" name="Picture 2" descr="Paired-end sequencing versus single-end sequencing. Paired-end strategy (above) linked two reads as belonging to the same transcribed unit. With single-end approach (below) individual reads are associated with independent genes, thus this method requires that the read spans the fusion junctio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5299" y="3090862"/>
            <a:ext cx="3657240" cy="26193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9587" y="1038225"/>
            <a:ext cx="19907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Single-End Reads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5162" y="1038225"/>
            <a:ext cx="19907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Paired-End Reads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9293" y="1038225"/>
            <a:ext cx="28336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Alignment to Reference Sequence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000" y="3077110"/>
            <a:ext cx="4463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Paired-end sequencing enables both ends of DNA fragments to be sequenced.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distance between each paired read is known enabling better alignment of the reads, especially across repetitive regions.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Essential for gene fusion detection and alternative splicing analysis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B69901-2E06-2241-9B12-3D9FEBE5C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AF023-95C5-AD43-9B50-A08744B92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000" y="1263749"/>
            <a:ext cx="828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High-throughput technologies to measure RNA expression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Microarray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RNA-Sequencing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Experimental design for transcriptomics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General considerations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Technology-specific considerations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What can we do with transcriptomics data?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Examples of applications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B0758-1F94-F74A-8DF7-4E9308EB6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F9810-0407-9344-9213-BED327B58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4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2000" y="1066800"/>
            <a:ext cx="828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For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READ DEPTH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is typically used instead of coverage.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Read depth varies depending on the goals of the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study.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5 - 25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 profiling of highly expressed genes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high multiplexing of samples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30 - 60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global view of gene expression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some information on alternative splicing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possibility to detect fusions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most published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experiments for mRNA/whole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sequencing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100 - 200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in-depth view of 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few samples across several high output sequencing lanes.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how deep?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3888" y="5972175"/>
            <a:ext cx="789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More info at </a:t>
            </a:r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https://support.illumina.com/bulletins/2017/04/considerations-for-rna-seq-read-length-and-coverage-.html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51F84-20F0-D641-B4C2-955D0F021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640A8-ADA5-0243-AE13-88CA329C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pipeline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9700" y="6210300"/>
            <a:ext cx="450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Conesa et al. Genome Biology. 2016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8463" y="981075"/>
            <a:ext cx="5527075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19101" y="5010150"/>
            <a:ext cx="200025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 expression</a:t>
            </a:r>
          </a:p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 fusions</a:t>
            </a:r>
          </a:p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Splicing analysis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8376" y="5133975"/>
            <a:ext cx="200025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Gene-level differential expression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6527E3-D4F2-F649-943B-9CA1BE30E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606081-D881-7746-B5E0-EA22E6DF1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0D974-82ED-D549-AA21-281F6AC1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41400"/>
            <a:ext cx="8534400" cy="4775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C68295-5DFC-EA4F-9FCF-7AC0C78F3E1D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D26F275-C5F4-EE42-BB68-1974950AC990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9DEBD7-5654-4345-9954-069B1360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E1FF-DC6B-FF4F-9797-1CF4DB22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7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688F-45EB-8143-9B9F-BDC4DA0B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5" b="27283"/>
          <a:stretch/>
        </p:blipFill>
        <p:spPr>
          <a:xfrm>
            <a:off x="432000" y="2103618"/>
            <a:ext cx="7378500" cy="27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93D72-92FA-424A-92C6-A15F9F372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95" b="34348"/>
          <a:stretch/>
        </p:blipFill>
        <p:spPr>
          <a:xfrm>
            <a:off x="920749" y="5649911"/>
            <a:ext cx="5979733" cy="70044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5A6538-7062-8C46-9A25-39E24EA67578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903393F-317A-7C45-8F0A-88628387E8CC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5928A-6FE8-2A4F-9F30-E68BAF815575}"/>
              </a:ext>
            </a:extLst>
          </p:cNvPr>
          <p:cNvSpPr txBox="1"/>
          <p:nvPr/>
        </p:nvSpPr>
        <p:spPr>
          <a:xfrm>
            <a:off x="546100" y="865189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FASTQ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raw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output of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generated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from NGS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machines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in FASTQ format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consists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of: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FCFCF-EBE9-644E-9B9B-E90D2210961D}"/>
              </a:ext>
            </a:extLst>
          </p:cNvPr>
          <p:cNvSpPr/>
          <p:nvPr/>
        </p:nvSpPr>
        <p:spPr>
          <a:xfrm>
            <a:off x="546100" y="5155168"/>
            <a:ext cx="486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Encoded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in ASCII to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save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space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(and file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size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E70578-C6A8-2F43-9B06-99A0AC8B420F}"/>
              </a:ext>
            </a:extLst>
          </p:cNvPr>
          <p:cNvSpPr/>
          <p:nvPr/>
        </p:nvSpPr>
        <p:spPr>
          <a:xfrm>
            <a:off x="6210300" y="4590187"/>
            <a:ext cx="3257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Phred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score (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):</a:t>
            </a:r>
          </a:p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Probability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that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the base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is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incorrect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= -10*log10(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Q10 = 1/10 = 0.1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Q20 =1/100 = 0.01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Q30 = 1/1000 = 0.001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3E0D4-91A9-6440-90D4-0BC99204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6C9B244-076D-EC4E-A8C4-6AC63605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1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Risultati immagini per bam fi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2804459"/>
            <a:ext cx="8280000" cy="28314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2000" y="990600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(Sequence Alignment Map) is a text-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file containing reads aligned to a reference geneome/transcriptome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BAM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(Binary Alignment Map) is the compressed version of SAM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06A24-BFFB-C440-A72A-96D03AAF77A5}"/>
              </a:ext>
            </a:extLst>
          </p:cNvPr>
          <p:cNvSpPr txBox="1"/>
          <p:nvPr/>
        </p:nvSpPr>
        <p:spPr>
          <a:xfrm>
            <a:off x="406800" y="5657760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FASTQ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BAM or SAM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FE0C2-D785-6041-B0F6-2E33264A5C73}"/>
              </a:ext>
            </a:extLst>
          </p:cNvPr>
          <p:cNvSpPr txBox="1"/>
          <p:nvPr/>
        </p:nvSpPr>
        <p:spPr>
          <a:xfrm>
            <a:off x="406800" y="6073259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+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quality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     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+ location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3ADC7F-3253-E747-96D5-DD83FEEFE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566F56-1D78-5743-94AA-17C1B2DC8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76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feature counting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 l="8599" t="23289" r="46846" b="20362"/>
          <a:stretch>
            <a:fillRect/>
          </a:stretch>
        </p:blipFill>
        <p:spPr bwMode="auto">
          <a:xfrm>
            <a:off x="432000" y="2943225"/>
            <a:ext cx="8280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32000" y="873457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abundance of gene or single exons is estimated by counting the number of reads overlapping their chromosomal regions.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Popular tools: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HTSeq-Count (Unix)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Cufflinks (Unix)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Subread (R)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58B116-A9FC-8F4E-9226-B9C4C8CC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064F54-1857-6645-AA29-A68DCE78A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000" y="2862480"/>
            <a:ext cx="411142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expression units: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Counts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Counts per million mapped reads (CPM)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Transcripts per million (TPM)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Reads/Fragment per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kilobase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per million reads mapped (RPKM/FPKM)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56981" t="84407" r="18712" b="5421"/>
          <a:stretch>
            <a:fillRect/>
          </a:stretch>
        </p:blipFill>
        <p:spPr bwMode="auto">
          <a:xfrm>
            <a:off x="1152000" y="1200148"/>
            <a:ext cx="6840000" cy="1015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61482" y="6364958"/>
            <a:ext cx="8446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https://haroldpimentel.wordpress.com/2014/05/08/what-the-fpkm-a-review-rna-seq-expression-units/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22401" y="3343275"/>
            <a:ext cx="349624" cy="983877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3571" y="3253182"/>
            <a:ext cx="16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comparable WITHIN a sample without adjusting for the feature length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422396" y="4478461"/>
            <a:ext cx="349624" cy="1246064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3092" y="4624409"/>
            <a:ext cx="16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Allows for comparison WITHIN a sample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6451781" y="3248025"/>
            <a:ext cx="349624" cy="2533650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7525" y="3925570"/>
            <a:ext cx="19974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6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comparable BETWEEN samples without normalization across experiments</a:t>
            </a:r>
            <a:endParaRPr lang="en-US" sz="1400" dirty="0">
              <a:solidFill>
                <a:srgbClr val="0066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expression units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AE225-7946-674F-B507-D5FADEB3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9DD7447-CB27-654B-AED2-C2A633D5D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vs Microarrays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94" y="927358"/>
            <a:ext cx="7508383" cy="237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2000" y="3691741"/>
            <a:ext cx="828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”The relationship is not quite linear…but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vast majority of the expression values are similar between the methods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Scatter increases at low expression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…as background correction methods for arrays are complicated when signal levels approach noise levels. Similarly,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RNASeq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is a sampling method and stochastic events become a source of error in the quantification of rare transcripts ”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75" y="5156883"/>
            <a:ext cx="3981450" cy="132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0" y="32098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Lowe R et al.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PLoS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Biol. 2017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1A2C30-4D78-1B42-AAC1-A6DCCB8BC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73A0E4-79BF-4641-B566-F43C69CD1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9470" y="1219895"/>
            <a:ext cx="5785060" cy="189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3184988"/>
            <a:ext cx="82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Three fundamental experimental design principles: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Replication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having more samples, in general, reduces variability, giving you a more precise answer to your experimental question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Randomisation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– assign samples to treatments randomly helps to protect from bias in the results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Blocking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using a homogenous group of experimental units allow your results to be more reproducible.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42D41B-26F4-BF4E-805F-5C05CDCE9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4FD49-C0D7-0B4D-90C7-9C50B2D04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909640"/>
            <a:ext cx="8280000" cy="495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0A0A92-1CC2-684F-9F51-47388A000CF7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7A8A90-20DF-9741-8380-E17FDE3D68F0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F27555-3928-CF40-B50A-A6C13404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D16071-7B0A-0C47-B3BA-AB81A4C4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Why measure gene expression?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000" y="1619250"/>
            <a:ext cx="8280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Transcriptomics technologies are the techniques used to study an organism's 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ranscriptome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Transcriptomics captures a snapshot in time of the total transcripts present in a cell.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Measuring the expression of an organism's genes in different tissues, conditions, or time points gives information on how genes are regulated and reveals details of an organism's or cell’s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biology.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An analysis of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 in its entirety allows detection of broad coordinated trends which cannot be discerned by more targeted assays.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9100" y="919460"/>
            <a:ext cx="82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Assumption: the functional state of a cell is largely dependent on which genes are expressed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BF2CC6-ED9F-3449-944C-AE25822F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78977-71E7-3448-B3A7-3EC5B46B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000124"/>
            <a:ext cx="82800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POWER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the probability of detecting an effect of a specified size if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present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biological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replicates,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technical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replicates.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Parameters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to be known: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Significance level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Effect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size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/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smaller the effect you want to detect, the greater the number of samples required to have enough power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Dispersion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/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variability requires higher number of samples to have enough power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Total number of genes being tested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Number of expected differentially expressed genes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Should consider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attrition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samples withdrawn from the study or excluded from the analyses)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6084" name="Picture 4" descr="Risultati immagini per biological replica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2588" y="1992599"/>
            <a:ext cx="3741134" cy="2105025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how many samples?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6FF83A-B7E9-C84F-8D9B-58B7C1F00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B1190-B10B-D24C-B34A-3874A9359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t="19511"/>
          <a:stretch>
            <a:fillRect/>
          </a:stretch>
        </p:blipFill>
        <p:spPr bwMode="auto">
          <a:xfrm>
            <a:off x="383014" y="3152775"/>
            <a:ext cx="8280000" cy="228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technical confounding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00" y="1171575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Blocking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– arranging of experimental units in groups (blocks) that are similar to one another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Avoid confounding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between the variable of interest and technical variables.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5525" y="5065713"/>
            <a:ext cx="328613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275" y="4919663"/>
            <a:ext cx="328613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73767"/>
          <a:stretch>
            <a:fillRect/>
          </a:stretch>
        </p:blipFill>
        <p:spPr bwMode="auto">
          <a:xfrm>
            <a:off x="383014" y="5419068"/>
            <a:ext cx="8280000" cy="111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4CE3E4-B61B-6D4F-A089-7516C009C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152A5C-D971-F74C-83BB-470022CB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9034"/>
            <a:ext cx="6719888" cy="460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technical confounding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1009650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 of blocking for an RNA-Seq experiment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D41535-4DFE-844D-AAF8-11269B2F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ABA25-F0E6-8A4B-AB5C-7EEAFAEF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confounding factors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04263" y="3048003"/>
            <a:ext cx="6384428" cy="923330"/>
            <a:chOff x="1404263" y="3048003"/>
            <a:chExt cx="6384428" cy="923330"/>
          </a:xfrm>
        </p:grpSpPr>
        <p:sp>
          <p:nvSpPr>
            <p:cNvPr id="7" name="TextBox 6"/>
            <p:cNvSpPr txBox="1"/>
            <p:nvPr/>
          </p:nvSpPr>
          <p:spPr>
            <a:xfrm>
              <a:off x="1404263" y="3048003"/>
              <a:ext cx="2520000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Cause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Drinking coffee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(independent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8691" y="3048003"/>
              <a:ext cx="2520000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Effect/outcome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Lung cancer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(dependent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0" name="Curved Down Arrow 9"/>
          <p:cNvSpPr/>
          <p:nvPr/>
        </p:nvSpPr>
        <p:spPr>
          <a:xfrm>
            <a:off x="3126906" y="2111835"/>
            <a:ext cx="2939143" cy="772885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4891" y="1545781"/>
            <a:ext cx="360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FALSE ASSOCIATION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27515" y="4027715"/>
            <a:ext cx="4357457" cy="1424068"/>
            <a:chOff x="2427515" y="4027715"/>
            <a:chExt cx="4357457" cy="1424068"/>
          </a:xfrm>
        </p:grpSpPr>
        <p:sp>
          <p:nvSpPr>
            <p:cNvPr id="9" name="TextBox 8"/>
            <p:cNvSpPr txBox="1"/>
            <p:nvPr/>
          </p:nvSpPr>
          <p:spPr>
            <a:xfrm>
              <a:off x="3336477" y="4528453"/>
              <a:ext cx="2520000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Other factor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Smoking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(confounding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Bent-Up Arrow 11"/>
            <p:cNvSpPr/>
            <p:nvPr/>
          </p:nvSpPr>
          <p:spPr>
            <a:xfrm>
              <a:off x="5812972" y="4027715"/>
              <a:ext cx="972000" cy="1055914"/>
            </a:xfrm>
            <a:prstGeom prst="bent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Bent-Up Arrow 12"/>
            <p:cNvSpPr/>
            <p:nvPr/>
          </p:nvSpPr>
          <p:spPr>
            <a:xfrm flipH="1">
              <a:off x="2427515" y="4027715"/>
              <a:ext cx="972000" cy="1055914"/>
            </a:xfrm>
            <a:prstGeom prst="bent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98FB3A-C811-9E47-88F6-394E121A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39BC2D-ED64-F641-B953-05AE0BF33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958897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Microarray and RNA-Seq eventually produce a gene expression matrix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9866" y="1758429"/>
            <a:ext cx="4644269" cy="4041834"/>
            <a:chOff x="3903260" y="2415654"/>
            <a:chExt cx="4644269" cy="4041834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60" t="25022"/>
            <a:stretch>
              <a:fillRect/>
            </a:stretch>
          </p:blipFill>
          <p:spPr bwMode="auto">
            <a:xfrm>
              <a:off x="3903260" y="2415654"/>
              <a:ext cx="4644269" cy="404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5186147" y="5104263"/>
              <a:ext cx="330275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/>
                <a:t>Gene expression values for different genes in different samples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Finally...the expression matrix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B1FF3C-0562-684D-8737-3B85F053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228E43B-A667-704D-B801-B58BB19B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372565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dicovery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Goal: discover meaningful classes in a group of samples (or genes) according to the similarity of their gene expression profiles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Unsupervised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no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prediction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Goal: place samples (or genes) into meaningful classes defined by specific gene expression patterns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need of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knowledge, the classes are defined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comparison</a:t>
            </a: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Goal: detect gene that are expressed differentially between two or more sample groups.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need of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knowledge, the classes are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What can we do with the expression matrix?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B9D82-8D30-D64F-B11B-56D5F16B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9E4C-DDDD-D746-980F-2FAF11F1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2000" y="1090545"/>
            <a:ext cx="82800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Goal – To group together </a:t>
            </a:r>
            <a:r>
              <a:rPr kumimoji="0" lang="it-IT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with </a:t>
            </a:r>
            <a:r>
              <a:rPr kumimoji="0" lang="it-IT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similar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gene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expression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profiles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and/or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genes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with similar pattern across samples</a:t>
            </a: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tabLst/>
              <a:defRPr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Unsupervised method of 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exploration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– a way of looking for patterns or structure in the data that are of interest</a:t>
            </a: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Clustering algorithms: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Hierarchical clustering (HC)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K-means clustering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Self-Organizing Maps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Others...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Discovery - Clustering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B59836-D1D9-2B4B-A8C3-D77EC9991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126DB-920C-9E4A-9F0C-69E4ABB50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63587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Hierarchical Clustering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01407" y="1527404"/>
            <a:ext cx="4973708" cy="1361712"/>
          </a:xfrm>
          <a:prstGeom prst="rect">
            <a:avLst/>
          </a:prstGeom>
        </p:spPr>
        <p:txBody>
          <a:bodyPr/>
          <a:lstStyle/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HC produces a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dendrogram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Each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item is a leaf.</a:t>
            </a:r>
          </a:p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The height of the bars indicates how close the items are</a:t>
            </a:r>
            <a:r>
              <a:rPr lang="it-IT" noProof="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240923" y="3365768"/>
            <a:ext cx="3420000" cy="3208156"/>
            <a:chOff x="1009649" y="2114323"/>
            <a:chExt cx="3609975" cy="3386364"/>
          </a:xfrm>
        </p:grpSpPr>
        <p:pic>
          <p:nvPicPr>
            <p:cNvPr id="8" name="Picture 4" descr="Risultati immagini per heatmap gene expression"/>
            <p:cNvPicPr>
              <a:picLocks noChangeAspect="1" noChangeArrowheads="1"/>
            </p:cNvPicPr>
            <p:nvPr/>
          </p:nvPicPr>
          <p:blipFill>
            <a:blip r:embed="rId2" cstate="print"/>
            <a:srcRect b="9752"/>
            <a:stretch>
              <a:fillRect/>
            </a:stretch>
          </p:blipFill>
          <p:spPr bwMode="auto">
            <a:xfrm>
              <a:off x="1009649" y="2114323"/>
              <a:ext cx="3609975" cy="3386364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2600325" y="2171700"/>
              <a:ext cx="1257300" cy="2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http://www.sthda.com/english/sthda-upload/figures/cluster-analysis/011-visualizing-dendrograms-cutree-1.png"/>
          <p:cNvPicPr>
            <a:picLocks noChangeAspect="1" noChangeArrowheads="1"/>
          </p:cNvPicPr>
          <p:nvPr/>
        </p:nvPicPr>
        <p:blipFill>
          <a:blip r:embed="rId3" cstate="print"/>
          <a:srcRect t="10582"/>
          <a:stretch>
            <a:fillRect/>
          </a:stretch>
        </p:blipFill>
        <p:spPr bwMode="auto">
          <a:xfrm>
            <a:off x="5240923" y="1000083"/>
            <a:ext cx="3420000" cy="209579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01407" y="4098309"/>
            <a:ext cx="4973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heatmap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allows a clear visualization of expression values associated to clusters.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Two-way hierarchical clustering is carried out for both samples and genes. These are given at the sides of 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heatmap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to facilitate visualization.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54FC9E-2AE2-F046-9689-AC31D1213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D377C-FA75-0848-961E-D8DA6035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Class discovery: example on breast cancer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486" y="1079539"/>
            <a:ext cx="2906484" cy="130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309" y="2579914"/>
            <a:ext cx="3552051" cy="399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1743" y="2386013"/>
            <a:ext cx="3600000" cy="140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5" cstate="print"/>
          <a:srcRect t="3885" r="50165" b="57419"/>
          <a:stretch>
            <a:fillRect/>
          </a:stretch>
        </p:blipFill>
        <p:spPr bwMode="auto">
          <a:xfrm>
            <a:off x="4993142" y="4310742"/>
            <a:ext cx="3280001" cy="210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0743" y="1094014"/>
            <a:ext cx="4320000" cy="94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976F8F-2D0F-0546-8A92-988DC3A2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38E114-20CD-FE4C-830F-A41105BA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prediction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000" y="1320730"/>
            <a:ext cx="8280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Goal: classify a sample in a predefined class according to an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scheme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Learning from examples, classification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We have already seen groups of healthy and sick people. Now let’s diagnose the next person walking into the hospital.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We identified breast cancer subtypes in a cohort of patients. Now let’s assign a new breast cancer patient coming to the hospital to one of these classes</a:t>
            </a:r>
          </a:p>
          <a:p>
            <a:pPr lvl="1">
              <a:spcBef>
                <a:spcPts val="1200"/>
              </a:spcBef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Many agorithms based on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machine learning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artificial intelligence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627813-C59E-2242-AB10-4DD221DA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597158-A9C2-EB47-8B9A-FCDAF7EB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Two major approaches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700" y="1152525"/>
            <a:ext cx="4082850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Microarrays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Isolate mRNA from cells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Solid support with “probes” specifically targeting each gene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Label your mRNA and hybridyze to array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how much mRNA bound to each probe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91100" y="1152525"/>
            <a:ext cx="377190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Next-Generation Sequencing (RNA-Seq)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Isolate mRNA from cells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Sequence the entire pool of mRNA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how many sequences come from each gene</a:t>
            </a:r>
          </a:p>
        </p:txBody>
      </p:sp>
      <p:pic>
        <p:nvPicPr>
          <p:cNvPr id="2050" name="Picture 2" descr="Risultati immagini per agilent micro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4862" y="3933825"/>
            <a:ext cx="1614487" cy="1614488"/>
          </a:xfrm>
          <a:prstGeom prst="rect">
            <a:avLst/>
          </a:prstGeom>
          <a:noFill/>
        </p:spPr>
      </p:pic>
      <p:sp>
        <p:nvSpPr>
          <p:cNvPr id="2052" name="AutoShape 4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Risultati immagini per AFFYMETRIX GENE C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324" y="4010024"/>
            <a:ext cx="1285875" cy="1285875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1590676" y="5186363"/>
            <a:ext cx="11620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 descr="Risultati immagini per ILLUMINA FLOWCE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1957" y="3871372"/>
            <a:ext cx="1440000" cy="809650"/>
          </a:xfrm>
          <a:prstGeom prst="rect">
            <a:avLst/>
          </a:prstGeom>
          <a:noFill/>
        </p:spPr>
      </p:pic>
      <p:pic>
        <p:nvPicPr>
          <p:cNvPr id="2063" name="Picture 15" descr="Risultati immagini per ILLUMINA SEQUENC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8300" y="3678237"/>
            <a:ext cx="2160000" cy="1589848"/>
          </a:xfrm>
          <a:prstGeom prst="rect">
            <a:avLst/>
          </a:prstGeom>
          <a:noFill/>
        </p:spPr>
      </p:pic>
      <p:pic>
        <p:nvPicPr>
          <p:cNvPr id="2065" name="Picture 17" descr="Risultati immagini per RNASEQ QUANTIFICATION"/>
          <p:cNvPicPr>
            <a:picLocks noChangeAspect="1" noChangeArrowheads="1"/>
          </p:cNvPicPr>
          <p:nvPr/>
        </p:nvPicPr>
        <p:blipFill>
          <a:blip r:embed="rId7" cstate="print"/>
          <a:srcRect l="3444" t="78656" r="3056"/>
          <a:stretch>
            <a:fillRect/>
          </a:stretch>
        </p:blipFill>
        <p:spPr bwMode="auto">
          <a:xfrm>
            <a:off x="4962525" y="5852200"/>
            <a:ext cx="3695700" cy="435887"/>
          </a:xfrm>
          <a:prstGeom prst="rect">
            <a:avLst/>
          </a:prstGeom>
          <a:noFill/>
        </p:spPr>
      </p:pic>
      <p:cxnSp>
        <p:nvCxnSpPr>
          <p:cNvPr id="20" name="Straight Connector 19"/>
          <p:cNvCxnSpPr/>
          <p:nvPr/>
        </p:nvCxnSpPr>
        <p:spPr>
          <a:xfrm>
            <a:off x="4572000" y="990600"/>
            <a:ext cx="0" cy="5724525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73703-0649-1140-969F-BA77BA3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D593E5-9BBE-E645-8D01-44630583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prediction: general approach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32000" y="1208310"/>
            <a:ext cx="8280000" cy="536733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Training set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Data: microarrays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Labels: for each one we know if it falls into our class of interest or not (binary classification)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New data (test data)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for which we don’t have labels.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E.g.: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New patient without label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Goal: Generalization ability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Build a classifier from the training data that is good at predicting the right class for the new data.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A613F-7DFA-E347-8686-ECA65B7AA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1600A-417F-7742-B9D7-48A70546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Class comparison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8058" y="2209800"/>
            <a:ext cx="4320000" cy="370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620" y="2057399"/>
            <a:ext cx="398623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32000" y="970392"/>
            <a:ext cx="828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Differentially expressed genes in the pre-treatment tumors derived from patients who responded versus who did not respond to anti-PD-1 treatment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5FBA57-8500-9648-8AFF-D1012BD59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E5E870-1575-EC4F-9C8B-71202C320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768" y="1376143"/>
            <a:ext cx="828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Given two different sets of samples (e.g. Reponder and Non-responder), differences between these samples for a gene can be measured in terms of: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93165" y="2436001"/>
            <a:ext cx="3757670" cy="992999"/>
            <a:chOff x="2157356" y="1719620"/>
            <a:chExt cx="2627966" cy="992999"/>
          </a:xfrm>
        </p:grpSpPr>
        <p:sp>
          <p:nvSpPr>
            <p:cNvPr id="5" name="TextBox 4"/>
            <p:cNvSpPr txBox="1"/>
            <p:nvPr/>
          </p:nvSpPr>
          <p:spPr>
            <a:xfrm>
              <a:off x="2157356" y="1939120"/>
              <a:ext cx="2347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Fold Change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=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97322" y="1719620"/>
              <a:ext cx="1188000" cy="992999"/>
              <a:chOff x="3597322" y="1719620"/>
              <a:chExt cx="1188000" cy="99299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597322" y="1719620"/>
                <a:ext cx="118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</a:t>
                </a:r>
                <a:r>
                  <a:rPr lang="it-IT" baseline="-25000" dirty="0">
                    <a:solidFill>
                      <a:schemeClr val="accent6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gene1</a:t>
                </a:r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it-IT" baseline="-250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Responder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97322" y="2158621"/>
                <a:ext cx="1188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</a:t>
                </a:r>
                <a:r>
                  <a:rPr lang="it-IT" baseline="-25000" dirty="0">
                    <a:solidFill>
                      <a:schemeClr val="accent6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gene1</a:t>
                </a:r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it-IT" baseline="-250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Non-responder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3597645" y="2129051"/>
                <a:ext cx="118735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Connector 2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Size of effect – log fold change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43C6F-2D16-3F4B-B899-3CA29F52C682}"/>
              </a:ext>
            </a:extLst>
          </p:cNvPr>
          <p:cNvGrpSpPr/>
          <p:nvPr/>
        </p:nvGrpSpPr>
        <p:grpSpPr>
          <a:xfrm>
            <a:off x="294910" y="4803501"/>
            <a:ext cx="7177099" cy="646331"/>
            <a:chOff x="2324766" y="1921578"/>
            <a:chExt cx="244466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D70982-D720-3C4A-BEE1-18AC22B57987}"/>
                </a:ext>
              </a:extLst>
            </p:cNvPr>
            <p:cNvSpPr txBox="1"/>
            <p:nvPr/>
          </p:nvSpPr>
          <p:spPr>
            <a:xfrm>
              <a:off x="2324766" y="1939120"/>
              <a:ext cx="2347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Log(</a:t>
              </a:r>
              <a:r>
                <a:rPr lang="it-IT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Fold</a:t>
              </a:r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Change</a:t>
              </a:r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=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FAD5B-25D7-3A44-995B-54D7642A7B02}"/>
                </a:ext>
              </a:extLst>
            </p:cNvPr>
            <p:cNvSpPr txBox="1"/>
            <p:nvPr/>
          </p:nvSpPr>
          <p:spPr>
            <a:xfrm>
              <a:off x="3118448" y="1921578"/>
              <a:ext cx="1650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Log(E)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baseline="-250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Responder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– Log(E)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Non-</a:t>
              </a:r>
              <a:r>
                <a:rPr lang="it-IT" baseline="-250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responder</a:t>
              </a:r>
              <a:endParaRPr lang="it-IT" baseline="-25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it-IT" baseline="-25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F15CE4-6B2C-F64D-BB8B-AEFE8A99770A}"/>
              </a:ext>
            </a:extLst>
          </p:cNvPr>
          <p:cNvSpPr txBox="1"/>
          <p:nvPr/>
        </p:nvSpPr>
        <p:spPr>
          <a:xfrm>
            <a:off x="467153" y="3729501"/>
            <a:ext cx="828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B21E1-0ECB-E44D-8346-8C8AC11A0352}"/>
              </a:ext>
            </a:extLst>
          </p:cNvPr>
          <p:cNvSpPr txBox="1"/>
          <p:nvPr/>
        </p:nvSpPr>
        <p:spPr>
          <a:xfrm>
            <a:off x="7072200" y="250554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it-IT" baseline="30000" dirty="0">
                <a:latin typeface="Tahoma" pitchFamily="34" charset="0"/>
                <a:ea typeface="Tahoma" pitchFamily="34" charset="0"/>
                <a:cs typeface="Tahoma" pitchFamily="34" charset="0"/>
              </a:rPr>
              <a:t>-△△</a:t>
            </a:r>
            <a:r>
              <a:rPr lang="it-IT" baseline="30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Ct</a:t>
            </a:r>
            <a:endParaRPr lang="it-IT" baseline="30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1A08E7-1687-904C-8B5C-8ACFF6E12B9D}"/>
              </a:ext>
            </a:extLst>
          </p:cNvPr>
          <p:cNvSpPr/>
          <p:nvPr/>
        </p:nvSpPr>
        <p:spPr>
          <a:xfrm>
            <a:off x="7647055" y="4853704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-△△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Ct</a:t>
            </a:r>
            <a:endParaRPr lang="en-I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017C56-5544-C743-9ACD-AC63BC08D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56A14A-A03A-CF4C-9FF0-1031E0793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379399" y="2476867"/>
            <a:ext cx="6385203" cy="3376999"/>
            <a:chOff x="819740" y="1789638"/>
            <a:chExt cx="7268140" cy="3843965"/>
          </a:xfrm>
        </p:grpSpPr>
        <p:sp>
          <p:nvSpPr>
            <p:cNvPr id="4" name="Oval 3"/>
            <p:cNvSpPr/>
            <p:nvPr/>
          </p:nvSpPr>
          <p:spPr>
            <a:xfrm>
              <a:off x="3253027" y="389469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253027" y="406233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253027" y="426045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53027" y="443571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253027" y="461097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680825" y="29032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680825" y="30556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680825" y="32080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1680825" y="33604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1680825" y="35128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0824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75027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139464" y="2099525"/>
              <a:ext cx="0" cy="31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34384" y="5267163"/>
              <a:ext cx="29479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2055570" y="2894538"/>
              <a:ext cx="180000" cy="892971"/>
              <a:chOff x="1257300" y="2273300"/>
              <a:chExt cx="180000" cy="8929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275300" y="2273300"/>
                <a:ext cx="144000" cy="892971"/>
                <a:chOff x="1275300" y="2273300"/>
                <a:chExt cx="144000" cy="892971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347300" y="2273300"/>
                  <a:ext cx="0" cy="889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75300" y="227330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275300" y="31662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Oval 31"/>
              <p:cNvSpPr/>
              <p:nvPr/>
            </p:nvSpPr>
            <p:spPr>
              <a:xfrm>
                <a:off x="1257300" y="262978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3585920" y="3916892"/>
              <a:ext cx="180000" cy="892971"/>
              <a:chOff x="1257300" y="2273300"/>
              <a:chExt cx="180000" cy="892971"/>
            </a:xfrm>
          </p:grpSpPr>
          <p:grpSp>
            <p:nvGrpSpPr>
              <p:cNvPr id="36" name="Group 32"/>
              <p:cNvGrpSpPr/>
              <p:nvPr/>
            </p:nvGrpSpPr>
            <p:grpSpPr>
              <a:xfrm>
                <a:off x="1275300" y="2273300"/>
                <a:ext cx="144000" cy="892971"/>
                <a:chOff x="1275300" y="2273300"/>
                <a:chExt cx="144000" cy="892971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347300" y="2273300"/>
                  <a:ext cx="0" cy="889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275300" y="227330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275300" y="31662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1257300" y="262978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7266227" y="332827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266227" y="357211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266227" y="411313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66227" y="452461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66227" y="493609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5694025" y="23952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5694025" y="28524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5694025" y="313440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5694025" y="368304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>
              <a:off x="5694025" y="39954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34025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88227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152664" y="2097243"/>
              <a:ext cx="0" cy="31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139964" y="5267163"/>
              <a:ext cx="29479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068770" y="2523702"/>
              <a:ext cx="180000" cy="1633220"/>
              <a:chOff x="5270500" y="2016760"/>
              <a:chExt cx="180000" cy="16332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5288500" y="2016760"/>
                <a:ext cx="144000" cy="1633220"/>
                <a:chOff x="5288500" y="2016760"/>
                <a:chExt cx="144000" cy="163322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360500" y="2016760"/>
                  <a:ext cx="0" cy="1633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288500" y="201676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288500" y="36488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5270500" y="2743370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602295" y="3547860"/>
              <a:ext cx="180000" cy="1633220"/>
              <a:chOff x="5270500" y="2016760"/>
              <a:chExt cx="180000" cy="1633220"/>
            </a:xfrm>
          </p:grpSpPr>
          <p:grpSp>
            <p:nvGrpSpPr>
              <p:cNvPr id="71" name="Group 67"/>
              <p:cNvGrpSpPr/>
              <p:nvPr/>
            </p:nvGrpSpPr>
            <p:grpSpPr>
              <a:xfrm>
                <a:off x="5288500" y="2016760"/>
                <a:ext cx="144000" cy="1633220"/>
                <a:chOff x="5288500" y="2016760"/>
                <a:chExt cx="144000" cy="163322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60500" y="2016760"/>
                  <a:ext cx="0" cy="1633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288500" y="201676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288500" y="36488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Oval 71"/>
              <p:cNvSpPr/>
              <p:nvPr/>
            </p:nvSpPr>
            <p:spPr>
              <a:xfrm>
                <a:off x="5270500" y="2743370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 rot="16200000">
              <a:off x="3717652" y="3486938"/>
              <a:ext cx="2434380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Expression value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-234255" y="3486938"/>
              <a:ext cx="2434380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Expression value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61021" y="1789638"/>
              <a:ext cx="972457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GENE 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90345" y="1789638"/>
              <a:ext cx="972457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GENE 2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2612571" y="3317274"/>
              <a:ext cx="0" cy="1059543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698342" y="3317274"/>
              <a:ext cx="0" cy="1059543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720739" y="5960518"/>
            <a:ext cx="249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SIGNIFICANT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07997" y="5960518"/>
            <a:ext cx="28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SIGNIFICANT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29768" y="854346"/>
            <a:ext cx="8284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statistical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significance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answer the question: “Are we confident that there is a real difference?”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P-value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probability to observe a difference equal or greater than the observed one, by chance.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2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p-value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17AFBA-31C6-9D4F-9AC8-4C22F741D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3CD68E-9A9E-E24B-B61F-DCC55FF0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29768" y="1522095"/>
            <a:ext cx="8284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Multiple Testing Matters</a:t>
            </a:r>
          </a:p>
          <a:p>
            <a:endParaRPr lang="en-GB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Genomics = Lots of Data = Lots of Hypothesis Tests</a:t>
            </a:r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typical microarray experiment might result in performing 10000 separate hypothesis tests.</a:t>
            </a:r>
          </a:p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use a standard p-value cut-off of 0.05, we would expect 500 genes to be deemed “significant” by chance.</a:t>
            </a:r>
          </a:p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testing correction adjusts the individual p-value for each gene to keep the overall error rate to less than or equal to the user-specified p-</a:t>
            </a:r>
            <a:r>
              <a:rPr lang="en-GB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cutoff</a:t>
            </a:r>
            <a:r>
              <a:rPr lang="en-GB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value. 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CB5219-5705-3C46-9760-EB18F8153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D6809B-3CDA-9C4B-94D5-C4060F55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47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59536" y="2351829"/>
            <a:ext cx="8284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 Step-down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Westfall and Young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Benjamini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Hochberg False Discovery Rate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B0E8ADE1-DA37-C844-96D6-5E2AB40828B5}"/>
              </a:ext>
            </a:extLst>
          </p:cNvPr>
          <p:cNvSpPr/>
          <p:nvPr/>
        </p:nvSpPr>
        <p:spPr>
          <a:xfrm>
            <a:off x="5983901" y="2099732"/>
            <a:ext cx="524934" cy="226060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C5419-CC36-9947-B9B3-CADD352AC52C}"/>
              </a:ext>
            </a:extLst>
          </p:cNvPr>
          <p:cNvSpPr txBox="1"/>
          <p:nvPr/>
        </p:nvSpPr>
        <p:spPr>
          <a:xfrm>
            <a:off x="6508835" y="2998159"/>
            <a:ext cx="24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STRINGENCY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C606-6AF1-8C43-A36D-4211BCD42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2C2BC-381F-7043-83CF-96A515E3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744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57200" y="1152616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 correction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the p-value of each gene and multiply it by the number of genes in the gene list. If the corrected p-value is still below the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cutoff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gene will be significant: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Corrected P-value = p-value * n (number of genes in test) &lt; 0.05</a:t>
            </a:r>
          </a:p>
          <a:p>
            <a:endParaRPr lang="en-GB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C59D-8F8C-554B-BE93-98198473ECE7}"/>
              </a:ext>
            </a:extLst>
          </p:cNvPr>
          <p:cNvSpPr/>
          <p:nvPr/>
        </p:nvSpPr>
        <p:spPr>
          <a:xfrm>
            <a:off x="484632" y="537317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Correction: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A adj. p-value = 0.00002 * 1000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B adj. p-value = 0.00004 * 1000 = 0.04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C adj. p-value = 0.00009 * 1000 = 0.09 &gt;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not significant</a:t>
            </a:r>
            <a:endParaRPr lang="en-GB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C7FC3-9319-6546-A221-5396B7169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32169"/>
              </p:ext>
            </p:extLst>
          </p:nvPr>
        </p:nvGraphicFramePr>
        <p:xfrm>
          <a:off x="484632" y="3465956"/>
          <a:ext cx="348271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0905">
                  <a:extLst>
                    <a:ext uri="{9D8B030D-6E8A-4147-A177-3AD203B41FA5}">
                      <a16:colId xmlns:a16="http://schemas.microsoft.com/office/drawing/2014/main" val="127085925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297806981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347641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Rank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Gene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</a:t>
                      </a:r>
                      <a:r>
                        <a:rPr lang="en-IT" sz="1800" dirty="0"/>
                        <a:t>-value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4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A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B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0.00004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3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C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0.00009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9686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8BD256-2015-3842-92F3-ABF07DF31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CD6232-62D8-064B-8702-FF2862C78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0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57200" y="1152616"/>
            <a:ext cx="82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 err="1"/>
              <a:t>Benjamini</a:t>
            </a:r>
            <a:r>
              <a:rPr lang="en-GB" dirty="0"/>
              <a:t> &amp; Hochberg False Discovery Rate</a:t>
            </a:r>
          </a:p>
          <a:p>
            <a:r>
              <a:rPr lang="en-GB" dirty="0"/>
              <a:t>This correction is the least stringent of all 4 options. Here is how it works:</a:t>
            </a:r>
          </a:p>
          <a:p>
            <a:r>
              <a:rPr lang="en-GB" dirty="0"/>
              <a:t>1) Rank the p-value of each gene in order from the smallest to the largest.</a:t>
            </a:r>
          </a:p>
          <a:p>
            <a:r>
              <a:rPr lang="en-GB" dirty="0"/>
              <a:t>2) Each p-value is multiplied by the number of tests divided by the rank of the gene</a:t>
            </a:r>
          </a:p>
          <a:p>
            <a:endParaRPr lang="en-GB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C59D-8F8C-554B-BE93-98198473ECE7}"/>
              </a:ext>
            </a:extLst>
          </p:cNvPr>
          <p:cNvSpPr/>
          <p:nvPr/>
        </p:nvSpPr>
        <p:spPr>
          <a:xfrm>
            <a:off x="484632" y="537317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Correction: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A adj. p-value = 0.00002 * 1000/1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B adj. p-value = 0.00004 * 1000/2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C adj. p-value = 0.00009 * 1000/3 = 0.03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  <a:endParaRPr lang="en-GB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C7FC3-9319-6546-A221-5396B7169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08007"/>
              </p:ext>
            </p:extLst>
          </p:nvPr>
        </p:nvGraphicFramePr>
        <p:xfrm>
          <a:off x="580426" y="3183941"/>
          <a:ext cx="348271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0905">
                  <a:extLst>
                    <a:ext uri="{9D8B030D-6E8A-4147-A177-3AD203B41FA5}">
                      <a16:colId xmlns:a16="http://schemas.microsoft.com/office/drawing/2014/main" val="127085925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297806981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347641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Rank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Gene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</a:t>
                      </a:r>
                      <a:r>
                        <a:rPr lang="en-IT" sz="1800" dirty="0"/>
                        <a:t>-value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4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A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B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0.00004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3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C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0.00009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9686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37DC6-9ED1-3440-B700-682A61375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0DA55B-2749-C749-94DC-3F63E07B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1331" t="18587" r="51316" b="48239"/>
          <a:stretch>
            <a:fillRect/>
          </a:stretch>
        </p:blipFill>
        <p:spPr bwMode="auto">
          <a:xfrm>
            <a:off x="273958" y="1981200"/>
            <a:ext cx="8585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614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774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4059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5512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159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2169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0087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7572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147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Output of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differential expression 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E10E2-A53E-CE45-B81A-A66FBBC2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2E610D-7A3B-A846-AAD6-438CFE92B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B9DE98-1B4E-6C4A-84A7-404162236DBF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68968DD-2EB7-6C4F-85E7-93DB5A58F9D4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Homework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A82C4-A296-2C40-80E0-A3DF172C4523}"/>
              </a:ext>
            </a:extLst>
          </p:cNvPr>
          <p:cNvSpPr txBox="1"/>
          <p:nvPr/>
        </p:nvSpPr>
        <p:spPr>
          <a:xfrm>
            <a:off x="432000" y="844063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Two gene expression datasets are provided in excel format at the following link: </a:t>
            </a:r>
            <a:r>
              <a:rPr lang="en-GB" sz="1600" dirty="0">
                <a:hlinkClick r:id="rId3"/>
              </a:rPr>
              <a:t>https://github.com/mdugo/Bioinfo_mini_course_2021/tree/main/practical/lesson1</a:t>
            </a:r>
            <a:endParaRPr lang="en-GB" sz="1600" dirty="0"/>
          </a:p>
          <a:p>
            <a:endParaRPr lang="en-IT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</a:t>
            </a:r>
            <a:r>
              <a:rPr lang="en-IT" sz="1600" dirty="0"/>
              <a:t>xpression_dataset_example_1.xlsx: gene expression profiles of a </a:t>
            </a:r>
            <a:r>
              <a:rPr lang="en-GB" sz="1600" dirty="0"/>
              <a:t>melanoma cell line resistant to BRAF inhibitors compared to the parental sensitive counterpart</a:t>
            </a:r>
            <a:endParaRPr lang="en-IT" sz="1600" dirty="0"/>
          </a:p>
          <a:p>
            <a:pPr marL="342900" indent="-342900">
              <a:buFont typeface="+mj-lt"/>
              <a:buAutoNum type="arabicPeriod"/>
            </a:pPr>
            <a:endParaRPr lang="en-IT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</a:t>
            </a:r>
            <a:r>
              <a:rPr lang="en-IT" sz="1600" dirty="0"/>
              <a:t>xpression_dataset_example_2.xlsx: </a:t>
            </a:r>
            <a:r>
              <a:rPr lang="en-GB" sz="1600" dirty="0"/>
              <a:t>gene expression profiles of matched pre- and post-treatment melanoma metastasis from 4 patients treated with BRAF inhibitors (PAY ATTENTION, paired design!)</a:t>
            </a:r>
            <a:endParaRPr lang="en-IT" sz="1600" dirty="0"/>
          </a:p>
          <a:p>
            <a:endParaRPr lang="en-IT" sz="1600" dirty="0"/>
          </a:p>
          <a:p>
            <a:r>
              <a:rPr lang="en-IT" sz="1600" dirty="0"/>
              <a:t>For each gene calculate the log fold change (logFC), the p-value (use t-test), the Bonferroni adjusted p-value and the Benjamini-Hochberg false discovery rate (FDR). All these calculations can be made using excel formulas.</a:t>
            </a:r>
          </a:p>
          <a:p>
            <a:endParaRPr lang="en-IT" sz="1600" dirty="0"/>
          </a:p>
          <a:p>
            <a:r>
              <a:rPr lang="en-IT" sz="1600" dirty="0"/>
              <a:t>For each dataset apply filters to select differentially expressed genes and complete the following table:</a:t>
            </a:r>
          </a:p>
          <a:p>
            <a:endParaRPr lang="en-IT" sz="1400" dirty="0"/>
          </a:p>
          <a:p>
            <a:endParaRPr lang="en-IT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1A4C3E-8B46-3F4D-9CED-48EE2C9D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48481"/>
              </p:ext>
            </p:extLst>
          </p:nvPr>
        </p:nvGraphicFramePr>
        <p:xfrm>
          <a:off x="574431" y="4811416"/>
          <a:ext cx="8137570" cy="1859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17971">
                  <a:extLst>
                    <a:ext uri="{9D8B030D-6E8A-4147-A177-3AD203B41FA5}">
                      <a16:colId xmlns:a16="http://schemas.microsoft.com/office/drawing/2014/main" val="2342107220"/>
                    </a:ext>
                  </a:extLst>
                </a:gridCol>
                <a:gridCol w="807049">
                  <a:extLst>
                    <a:ext uri="{9D8B030D-6E8A-4147-A177-3AD203B41FA5}">
                      <a16:colId xmlns:a16="http://schemas.microsoft.com/office/drawing/2014/main" val="4263471028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163353377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3554849993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716500718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4285029551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2781547979"/>
                    </a:ext>
                  </a:extLst>
                </a:gridCol>
              </a:tblGrid>
              <a:tr h="255206"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Dataset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Dataset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37507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</a:t>
                      </a:r>
                      <a:r>
                        <a:rPr lang="en-IT" sz="1400" dirty="0"/>
                        <a:t>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Bonferroni p-value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FDR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</a:t>
                      </a:r>
                      <a:r>
                        <a:rPr lang="en-IT" sz="1400" dirty="0"/>
                        <a:t>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Bonferroni p-value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FDR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91643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Up-regulated (logFC &gt;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11792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sz="1400" dirty="0"/>
                        <a:t>Down-regulated (logFC &lt; 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84778"/>
                  </a:ext>
                </a:extLst>
              </a:tr>
            </a:tbl>
          </a:graphicData>
        </a:graphic>
      </p:graphicFrame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5113BD-FCC5-734D-A6F5-3805C062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65DB6-A7B1-EA46-B730-73E0FA19E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81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979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Transcriptomic methods used over time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9" y="1329478"/>
            <a:ext cx="5028525" cy="35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Group 31"/>
          <p:cNvGrpSpPr/>
          <p:nvPr/>
        </p:nvGrpSpPr>
        <p:grpSpPr>
          <a:xfrm>
            <a:off x="7162800" y="2667000"/>
            <a:ext cx="2743200" cy="369332"/>
            <a:chOff x="685800" y="5638800"/>
            <a:chExt cx="2743200" cy="369332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85800" y="5823466"/>
              <a:ext cx="457200" cy="0"/>
            </a:xfrm>
            <a:prstGeom prst="line">
              <a:avLst/>
            </a:prstGeom>
            <a:ln w="762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143000" y="56388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EST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2800" y="2362200"/>
            <a:ext cx="2743200" cy="369332"/>
            <a:chOff x="685800" y="5334000"/>
            <a:chExt cx="2743200" cy="36933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85800" y="5518666"/>
              <a:ext cx="457200" cy="0"/>
            </a:xfrm>
            <a:prstGeom prst="line">
              <a:avLst/>
            </a:prstGeom>
            <a:ln w="762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43000" y="53340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SAGE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62800" y="2971800"/>
            <a:ext cx="2743200" cy="369332"/>
            <a:chOff x="685800" y="5943600"/>
            <a:chExt cx="2743200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85800" y="6128266"/>
              <a:ext cx="457200" cy="0"/>
            </a:xfrm>
            <a:prstGeom prst="line">
              <a:avLst/>
            </a:prstGeom>
            <a:ln w="762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43000" y="5943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Microarray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162800" y="3276600"/>
            <a:ext cx="2743200" cy="369332"/>
            <a:chOff x="685800" y="6488668"/>
            <a:chExt cx="2743200" cy="369332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85800" y="6673334"/>
              <a:ext cx="457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143000" y="648866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RNA-Seq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190750" y="49243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Lowe R et al.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PLoS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Biol. 2017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000" y="80200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80A663-276D-004A-8621-B9C70E0B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F4E39-5D4A-B642-84E9-6B94BFF8B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ight Arrow 100"/>
          <p:cNvSpPr/>
          <p:nvPr/>
        </p:nvSpPr>
        <p:spPr>
          <a:xfrm rot="5400000">
            <a:off x="742950" y="3390900"/>
            <a:ext cx="16002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ounded Rectangle 25"/>
          <p:cNvSpPr/>
          <p:nvPr/>
        </p:nvSpPr>
        <p:spPr>
          <a:xfrm>
            <a:off x="400050" y="1295400"/>
            <a:ext cx="2362200" cy="1295400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ounded Rectangle 26"/>
          <p:cNvSpPr/>
          <p:nvPr/>
        </p:nvSpPr>
        <p:spPr>
          <a:xfrm>
            <a:off x="781050" y="1447800"/>
            <a:ext cx="1828800" cy="914400"/>
          </a:xfrm>
          <a:prstGeom prst="round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Microarray: general principle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0050" y="926068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Sample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878250" y="16002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5-Point Star 18"/>
          <p:cNvSpPr/>
          <p:nvPr/>
        </p:nvSpPr>
        <p:spPr>
          <a:xfrm>
            <a:off x="1030650" y="17526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5-Point Star 19"/>
          <p:cNvSpPr/>
          <p:nvPr/>
        </p:nvSpPr>
        <p:spPr>
          <a:xfrm>
            <a:off x="1183050" y="19050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Plus 21"/>
          <p:cNvSpPr/>
          <p:nvPr/>
        </p:nvSpPr>
        <p:spPr>
          <a:xfrm>
            <a:off x="1619250" y="1676400"/>
            <a:ext cx="360000" cy="3600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2152650" y="160020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lus 24"/>
          <p:cNvSpPr/>
          <p:nvPr/>
        </p:nvSpPr>
        <p:spPr>
          <a:xfrm>
            <a:off x="1771650" y="1828800"/>
            <a:ext cx="360000" cy="3600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5-Point Star 29"/>
          <p:cNvSpPr/>
          <p:nvPr/>
        </p:nvSpPr>
        <p:spPr>
          <a:xfrm>
            <a:off x="781050" y="46692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5-Point Star 30"/>
          <p:cNvSpPr/>
          <p:nvPr/>
        </p:nvSpPr>
        <p:spPr>
          <a:xfrm>
            <a:off x="933450" y="48216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5-Point Star 31"/>
          <p:cNvSpPr/>
          <p:nvPr/>
        </p:nvSpPr>
        <p:spPr>
          <a:xfrm>
            <a:off x="1085850" y="49740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Plus 34"/>
          <p:cNvSpPr/>
          <p:nvPr/>
        </p:nvSpPr>
        <p:spPr>
          <a:xfrm>
            <a:off x="1522050" y="4745400"/>
            <a:ext cx="360000" cy="360000"/>
          </a:xfrm>
          <a:prstGeom prst="mathPlus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/>
          <p:cNvSpPr/>
          <p:nvPr/>
        </p:nvSpPr>
        <p:spPr>
          <a:xfrm>
            <a:off x="2055450" y="4669200"/>
            <a:ext cx="360000" cy="360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Plus 40"/>
          <p:cNvSpPr/>
          <p:nvPr/>
        </p:nvSpPr>
        <p:spPr>
          <a:xfrm>
            <a:off x="1674450" y="4897800"/>
            <a:ext cx="360000" cy="360000"/>
          </a:xfrm>
          <a:prstGeom prst="mathPlus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202668"/>
            <a:ext cx="12192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" name="Group 85"/>
          <p:cNvGrpSpPr/>
          <p:nvPr/>
        </p:nvGrpSpPr>
        <p:grpSpPr>
          <a:xfrm>
            <a:off x="6244500" y="4038568"/>
            <a:ext cx="2223000" cy="2238600"/>
            <a:chOff x="6096000" y="3810000"/>
            <a:chExt cx="2223000" cy="2238600"/>
          </a:xfrm>
        </p:grpSpPr>
        <p:grpSp>
          <p:nvGrpSpPr>
            <p:cNvPr id="80" name="Group 79"/>
            <p:cNvGrpSpPr/>
            <p:nvPr/>
          </p:nvGrpSpPr>
          <p:grpSpPr>
            <a:xfrm>
              <a:off x="6096000" y="3810000"/>
              <a:ext cx="1080000" cy="1080000"/>
              <a:chOff x="6096000" y="3810000"/>
              <a:chExt cx="1080000" cy="10800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096000" y="3810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6281400" y="4003950"/>
                <a:ext cx="709200" cy="692100"/>
                <a:chOff x="6335100" y="4038600"/>
                <a:chExt cx="709200" cy="692100"/>
              </a:xfrm>
            </p:grpSpPr>
            <p:sp>
              <p:nvSpPr>
                <p:cNvPr id="45" name="5-Point Star 44"/>
                <p:cNvSpPr/>
                <p:nvPr/>
              </p:nvSpPr>
              <p:spPr>
                <a:xfrm>
                  <a:off x="6335100" y="40386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5-Point Star 45"/>
                <p:cNvSpPr/>
                <p:nvPr/>
              </p:nvSpPr>
              <p:spPr>
                <a:xfrm>
                  <a:off x="6792300" y="40386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5-Point Star 46"/>
                <p:cNvSpPr/>
                <p:nvPr/>
              </p:nvSpPr>
              <p:spPr>
                <a:xfrm>
                  <a:off x="6792300" y="4478700"/>
                  <a:ext cx="252000" cy="252000"/>
                </a:xfrm>
                <a:prstGeom prst="star5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5-Point Star 47"/>
                <p:cNvSpPr/>
                <p:nvPr/>
              </p:nvSpPr>
              <p:spPr>
                <a:xfrm>
                  <a:off x="6335100" y="44787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6096000" y="4968600"/>
              <a:ext cx="1080000" cy="1080000"/>
              <a:chOff x="6096000" y="4984200"/>
              <a:chExt cx="1080000" cy="10800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6096000" y="49842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281400" y="5169600"/>
                <a:ext cx="709200" cy="709200"/>
                <a:chOff x="6335100" y="5181600"/>
                <a:chExt cx="709200" cy="709200"/>
              </a:xfrm>
            </p:grpSpPr>
            <p:sp>
              <p:nvSpPr>
                <p:cNvPr id="49" name="Plus 48"/>
                <p:cNvSpPr/>
                <p:nvPr/>
              </p:nvSpPr>
              <p:spPr>
                <a:xfrm>
                  <a:off x="6335100" y="5181600"/>
                  <a:ext cx="252000" cy="252000"/>
                </a:xfrm>
                <a:prstGeom prst="mathPlus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Plus 49"/>
                <p:cNvSpPr/>
                <p:nvPr/>
              </p:nvSpPr>
              <p:spPr>
                <a:xfrm>
                  <a:off x="6792300" y="5181600"/>
                  <a:ext cx="252000" cy="25200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1" name="Plus 50"/>
                <p:cNvSpPr/>
                <p:nvPr/>
              </p:nvSpPr>
              <p:spPr>
                <a:xfrm>
                  <a:off x="6792300" y="5638800"/>
                  <a:ext cx="252000" cy="25200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Plus 51"/>
                <p:cNvSpPr/>
                <p:nvPr/>
              </p:nvSpPr>
              <p:spPr>
                <a:xfrm>
                  <a:off x="6335100" y="5638800"/>
                  <a:ext cx="252000" cy="252000"/>
                </a:xfrm>
                <a:prstGeom prst="mathPlus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7239000" y="3810000"/>
              <a:ext cx="1080000" cy="1080000"/>
              <a:chOff x="7467600" y="3810000"/>
              <a:chExt cx="1080000" cy="10800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3810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7628700" y="4003950"/>
                <a:ext cx="757800" cy="692100"/>
                <a:chOff x="7620000" y="4038600"/>
                <a:chExt cx="757800" cy="69210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7620000" y="4038600"/>
                  <a:ext cx="252000" cy="25200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125800" y="40386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8125800" y="44787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7620000" y="44787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7239000" y="4968600"/>
              <a:ext cx="1080000" cy="1080000"/>
              <a:chOff x="7346400" y="4953000"/>
              <a:chExt cx="1080000" cy="10800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7346400" y="4953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7507500" y="5138400"/>
                <a:ext cx="757800" cy="709200"/>
                <a:chOff x="7620000" y="5181600"/>
                <a:chExt cx="757800" cy="709200"/>
              </a:xfrm>
            </p:grpSpPr>
            <p:sp>
              <p:nvSpPr>
                <p:cNvPr id="68" name="Isosceles Triangle 67"/>
                <p:cNvSpPr/>
                <p:nvPr/>
              </p:nvSpPr>
              <p:spPr>
                <a:xfrm>
                  <a:off x="7620000" y="51816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Isosceles Triangle 68"/>
                <p:cNvSpPr/>
                <p:nvPr/>
              </p:nvSpPr>
              <p:spPr>
                <a:xfrm>
                  <a:off x="8125800" y="51816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Isosceles Triangle 69"/>
                <p:cNvSpPr/>
                <p:nvPr/>
              </p:nvSpPr>
              <p:spPr>
                <a:xfrm>
                  <a:off x="8125800" y="56388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>
                <a:xfrm>
                  <a:off x="7620000" y="56388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sp>
        <p:nvSpPr>
          <p:cNvPr id="85" name="Rectangle 84"/>
          <p:cNvSpPr/>
          <p:nvPr/>
        </p:nvSpPr>
        <p:spPr>
          <a:xfrm>
            <a:off x="6096000" y="3897868"/>
            <a:ext cx="2520000" cy="2520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5181600" y="5117068"/>
            <a:ext cx="324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486400" y="3897868"/>
            <a:ext cx="609600" cy="12192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486400" y="5421868"/>
            <a:ext cx="609600" cy="9906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48200" y="5421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886200" y="4637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477000" y="6412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  <a:r>
              <a:rPr lang="it-IT" baseline="-25000" dirty="0">
                <a:latin typeface="Lucida Calligraphy" pitchFamily="66" charset="0"/>
              </a:rPr>
              <a:t>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20000" y="6412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  <a:r>
              <a:rPr lang="it-IT" baseline="-25000" dirty="0">
                <a:latin typeface="Lucida Calligraphy" pitchFamily="66" charset="0"/>
              </a:rPr>
              <a:t>8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458200" y="43550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  <a:r>
              <a:rPr lang="it-IT" baseline="-25000" dirty="0">
                <a:latin typeface="Lucida Calligraphy" pitchFamily="66" charset="0"/>
              </a:rPr>
              <a:t>7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458200" y="55742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  <a:r>
              <a:rPr lang="it-IT" baseline="-25000" dirty="0">
                <a:latin typeface="Lucida Calligraphy" pitchFamily="66" charset="0"/>
              </a:rPr>
              <a:t>8</a:t>
            </a:r>
          </a:p>
        </p:txBody>
      </p:sp>
      <p:graphicFrame>
        <p:nvGraphicFramePr>
          <p:cNvPr id="99" name="Table 98"/>
          <p:cNvGraphicFramePr>
            <a:graphicFrameLocks noGrp="1"/>
          </p:cNvGraphicFramePr>
          <p:nvPr/>
        </p:nvGraphicFramePr>
        <p:xfrm>
          <a:off x="4583302" y="1041400"/>
          <a:ext cx="4103498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1638299" y="3124200"/>
            <a:ext cx="269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RNA extraction and labeling with fluorescent dye</a:t>
            </a:r>
          </a:p>
        </p:txBody>
      </p:sp>
      <p:sp>
        <p:nvSpPr>
          <p:cNvPr id="102" name="Right Arrow 101"/>
          <p:cNvSpPr/>
          <p:nvPr/>
        </p:nvSpPr>
        <p:spPr>
          <a:xfrm>
            <a:off x="2762250" y="4724400"/>
            <a:ext cx="11430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TextBox 102"/>
          <p:cNvSpPr txBox="1"/>
          <p:nvPr/>
        </p:nvSpPr>
        <p:spPr>
          <a:xfrm>
            <a:off x="2533650" y="44312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Hybridization</a:t>
            </a:r>
          </a:p>
        </p:txBody>
      </p:sp>
      <p:sp>
        <p:nvSpPr>
          <p:cNvPr id="104" name="Right Arrow 103"/>
          <p:cNvSpPr/>
          <p:nvPr/>
        </p:nvSpPr>
        <p:spPr>
          <a:xfrm rot="16200000">
            <a:off x="6324600" y="3200401"/>
            <a:ext cx="7620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TextBox 104"/>
          <p:cNvSpPr txBox="1"/>
          <p:nvPr/>
        </p:nvSpPr>
        <p:spPr>
          <a:xfrm>
            <a:off x="6781800" y="32120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Image scan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F2AF42-1098-1A42-BE3A-95269DDE2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2567D-B740-B74B-BDEA-37FCDBF0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Type of microarrays</a:t>
            </a:r>
          </a:p>
        </p:txBody>
      </p:sp>
      <p:pic>
        <p:nvPicPr>
          <p:cNvPr id="9218" name="Picture 2" descr="One-colour vs two-colour 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1178651"/>
            <a:ext cx="7362825" cy="531175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442913" y="790575"/>
            <a:ext cx="8258175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32860A-FFCE-1548-8F76-B1515144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16BD1-E1AE-BB4F-B215-7B8062386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990600"/>
            <a:ext cx="8280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Two microarray platforms are commercially available :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Affymetrix (now Thermo Fisher)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Clariom S: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gene-level view of the human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Clariom D: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confidently detect genes,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exons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and alternative splicing events that give rise to coding RNA and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lncRNA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isoforms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FFPE compatible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Agilent</a:t>
            </a:r>
            <a:r>
              <a:rPr lang="fr-FR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SurePrint</a:t>
            </a:r>
            <a:r>
              <a:rPr lang="fr-FR" b="1" dirty="0">
                <a:latin typeface="Tahoma" pitchFamily="34" charset="0"/>
                <a:ea typeface="Tahoma" pitchFamily="34" charset="0"/>
                <a:cs typeface="Tahoma" pitchFamily="34" charset="0"/>
              </a:rPr>
              <a:t> G3 Gene Expression </a:t>
            </a: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Microarrays</a:t>
            </a:r>
            <a:endParaRPr lang="fr-FR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Gene 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 and exon-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arrays</a:t>
            </a:r>
            <a:endParaRPr lang="fr-FR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Contemporary microarrays: one-color arrays</a:t>
            </a:r>
          </a:p>
        </p:txBody>
      </p:sp>
      <p:pic>
        <p:nvPicPr>
          <p:cNvPr id="7172" name="Picture 4" descr="Risultati immagini per affymetrix clariom 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3858" y="1600200"/>
            <a:ext cx="1085850" cy="1085850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4" name="Picture 2" descr="Risultati immagini per agilent sureprint form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7966" y="4749709"/>
            <a:ext cx="3133725" cy="2000251"/>
          </a:xfrm>
          <a:prstGeom prst="rect">
            <a:avLst/>
          </a:prstGeom>
          <a:noFill/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C2C10-7635-794D-B0CD-488B0B4BA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F2CC8-6925-314E-8F51-58D6C49C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Affymetrix Clariom microarrays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 t="2813"/>
          <a:stretch>
            <a:fillRect/>
          </a:stretch>
        </p:blipFill>
        <p:spPr bwMode="auto">
          <a:xfrm>
            <a:off x="432000" y="1223279"/>
            <a:ext cx="8280000" cy="46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Risultati immagini per AFFYMETRIX GENE C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6388" y="2035628"/>
            <a:ext cx="2914985" cy="2906486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271074" y="2035628"/>
            <a:ext cx="2914985" cy="2906486"/>
            <a:chOff x="5271074" y="2166257"/>
            <a:chExt cx="2914985" cy="2906486"/>
          </a:xfrm>
        </p:grpSpPr>
        <p:pic>
          <p:nvPicPr>
            <p:cNvPr id="16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71074" y="2166257"/>
              <a:ext cx="2914985" cy="2906486"/>
            </a:xfrm>
            <a:prstGeom prst="rect">
              <a:avLst/>
            </a:prstGeom>
            <a:noFill/>
          </p:spPr>
        </p:pic>
        <p:pic>
          <p:nvPicPr>
            <p:cNvPr id="17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 l="54448" t="7814" r="3980" b="87597"/>
            <a:stretch>
              <a:fillRect/>
            </a:stretch>
          </p:blipFill>
          <p:spPr bwMode="auto">
            <a:xfrm>
              <a:off x="6860383" y="2855119"/>
              <a:ext cx="1211829" cy="133350"/>
            </a:xfrm>
            <a:prstGeom prst="rect">
              <a:avLst/>
            </a:prstGeom>
            <a:noFill/>
          </p:spPr>
        </p:pic>
        <p:pic>
          <p:nvPicPr>
            <p:cNvPr id="18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 l="54522" t="17556" r="4388" b="69008"/>
            <a:stretch>
              <a:fillRect/>
            </a:stretch>
          </p:blipFill>
          <p:spPr bwMode="auto">
            <a:xfrm>
              <a:off x="6866731" y="2317750"/>
              <a:ext cx="1197769" cy="390525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2093293" y="155257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ALL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7979" y="155257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AML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D00509-49E1-EA44-B7B8-E0F70701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11/03/21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D0DA60-1BCA-4443-A550-EB92782A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2901</TotalTime>
  <Words>2720</Words>
  <Application>Microsoft Macintosh PowerPoint</Application>
  <PresentationFormat>On-screen Show (4:3)</PresentationFormat>
  <Paragraphs>596</Paragraphs>
  <Slides>49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Calibri Light</vt:lpstr>
      <vt:lpstr>Courier New</vt:lpstr>
      <vt:lpstr>Lucida Calligraphy</vt:lpstr>
      <vt:lpstr>Tahoma</vt:lpstr>
      <vt:lpstr>Wingdings</vt:lpstr>
      <vt:lpstr>Office Theme</vt:lpstr>
      <vt:lpstr>PowerPoint Presentation</vt:lpstr>
      <vt:lpstr>Outline</vt:lpstr>
      <vt:lpstr>Why measure gene expression?</vt:lpstr>
      <vt:lpstr>Two major approaches</vt:lpstr>
      <vt:lpstr>Transcriptomic methods used over time</vt:lpstr>
      <vt:lpstr>Microarray: general principle</vt:lpstr>
      <vt:lpstr>Type of microarrays</vt:lpstr>
      <vt:lpstr>Contemporary microarrays: one-color arrays</vt:lpstr>
      <vt:lpstr>Affymetrix Clariom microarrays</vt:lpstr>
      <vt:lpstr>Preprocessing of microarray data</vt:lpstr>
      <vt:lpstr>PowerPoint Presentation</vt:lpstr>
      <vt:lpstr>Biological vs technical variability</vt:lpstr>
      <vt:lpstr>PowerPoint Presentation</vt:lpstr>
      <vt:lpstr>Annotation &amp; Filtering</vt:lpstr>
      <vt:lpstr>RNA-Seq – an ensemble of techniques</vt:lpstr>
      <vt:lpstr>RNA-Seq – Application</vt:lpstr>
      <vt:lpstr>RNA-Seq platforms</vt:lpstr>
      <vt:lpstr>RNA-Seq – principle of Illumina sequencing</vt:lpstr>
      <vt:lpstr>RNA-Seq – single-end vs paired-end reads</vt:lpstr>
      <vt:lpstr>RNA-Seq – how deep?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Matteo</dc:creator>
  <cp:lastModifiedBy>dugo.matteo</cp:lastModifiedBy>
  <cp:revision>317</cp:revision>
  <dcterms:created xsi:type="dcterms:W3CDTF">2006-08-16T00:00:00Z</dcterms:created>
  <dcterms:modified xsi:type="dcterms:W3CDTF">2021-03-10T21:02:13Z</dcterms:modified>
</cp:coreProperties>
</file>